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1"/>
  </p:notesMasterIdLst>
  <p:sldIdLst>
    <p:sldId id="257" r:id="rId4"/>
    <p:sldId id="281" r:id="rId5"/>
    <p:sldId id="282" r:id="rId6"/>
    <p:sldId id="283" r:id="rId7"/>
    <p:sldId id="284" r:id="rId8"/>
    <p:sldId id="285" r:id="rId9"/>
    <p:sldId id="271" r:id="rId10"/>
  </p:sldIdLst>
  <p:sldSz cx="9144000" cy="6858000" type="screen4x3"/>
  <p:notesSz cx="6797675" cy="987266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 Heinink" initials="RH" lastIdx="10" clrIdx="0"/>
  <p:cmAuthor id="1" name="stage" initials="s" lastIdx="1" clrIdx="1"/>
  <p:cmAuthor id="2" name="Conny Spijker" initials="CS" lastIdx="3" clrIdx="2">
    <p:extLst>
      <p:ext uri="{19B8F6BF-5375-455C-9EA6-DF929625EA0E}">
        <p15:presenceInfo xmlns:p15="http://schemas.microsoft.com/office/powerpoint/2012/main" userId="S-1-5-21-995686486-2085390450-133851869-1406" providerId="AD"/>
      </p:ext>
    </p:extLst>
  </p:cmAuthor>
  <p:cmAuthor id="3" name="Maartje Smit" initials="MS" lastIdx="1" clrIdx="3">
    <p:extLst>
      <p:ext uri="{19B8F6BF-5375-455C-9EA6-DF929625EA0E}">
        <p15:presenceInfo xmlns:p15="http://schemas.microsoft.com/office/powerpoint/2012/main" userId="S-1-5-21-995686486-2085390450-133851869-139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1AE3741-5A08-4C5D-BAA5-65F1DE39841B}" v="1" dt="2023-02-04T08:18:22.5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38" autoAdjust="0"/>
    <p:restoredTop sz="94665" autoAdjust="0"/>
  </p:normalViewPr>
  <p:slideViewPr>
    <p:cSldViewPr>
      <p:cViewPr varScale="1">
        <p:scale>
          <a:sx n="62" d="100"/>
          <a:sy n="62" d="100"/>
        </p:scale>
        <p:origin x="144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9C9FA-37CC-461A-A6FE-3E1117F238D5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39775"/>
            <a:ext cx="4937125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1979F-49B7-439E-B140-C8BC3C6150B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2112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Beste</a:t>
            </a:r>
            <a:r>
              <a:rPr lang="nl-NL" baseline="0" dirty="0"/>
              <a:t> docent,</a:t>
            </a:r>
          </a:p>
          <a:p>
            <a:endParaRPr lang="nl-NL" baseline="0" dirty="0"/>
          </a:p>
          <a:p>
            <a:r>
              <a:rPr lang="nl-NL" baseline="0" dirty="0"/>
              <a:t>U kunt in deze presentatie zelf dia’s toevoegen, weghalen of wijzigen. Zo kunt u er voor zorgen dat de presentatie aansluit bij uw lessen.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Het </a:t>
            </a:r>
            <a:r>
              <a:rPr lang="en-GB" dirty="0" err="1"/>
              <a:t>filmpje</a:t>
            </a:r>
            <a:r>
              <a:rPr lang="en-GB" dirty="0"/>
              <a:t> is relevant </a:t>
            </a:r>
            <a:r>
              <a:rPr lang="en-GB" dirty="0" err="1"/>
              <a:t>vanaf</a:t>
            </a:r>
            <a:r>
              <a:rPr lang="en-GB" dirty="0"/>
              <a:t> 1:52.</a:t>
            </a:r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3451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21979F-49B7-439E-B140-C8BC3C6150BD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53909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1612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604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94797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6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4101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44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53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950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328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8424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73033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C8F40-5FDC-4828-8CC4-70497DD20B04}" type="datetimeFigureOut">
              <a:rPr lang="nl-NL" smtClean="0"/>
              <a:t>4-2-2023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0CA80-DBF3-40E3-849E-00A4E63059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7734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www.youtube.com/embed/8JnIdcc7PkQ?rel=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www.youtube.com/embed/1gd9hgejHm0?rel=0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hyperlink" Target="https://www.youtube.com/embed/mfIxkYc6s1s?rel=0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hyperlink" Target="https://www.youtube.com/embed/Dgt17EKxmAg?rel=0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hyperlink" Target="https://www.youtube.com/embed/yj-4J46A5vw?rel=0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person, woman, indoor&#10;&#10;Description automatically generated">
            <a:extLst>
              <a:ext uri="{FF2B5EF4-FFF2-40B4-BE49-F238E27FC236}">
                <a16:creationId xmlns:a16="http://schemas.microsoft.com/office/drawing/2014/main" id="{07D8F429-82BC-4FE0-9393-5229B4AC01E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196752" y="-36761"/>
            <a:ext cx="11357531" cy="6894761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24036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Doelen, beleid en management</a:t>
              </a:r>
            </a:p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hoofdstuk 2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958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8CA7C9-D84E-43D3-8592-556FDFEF9B5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180528" y="-1035496"/>
            <a:ext cx="9324528" cy="9324528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020037"/>
            <a:chOff x="-648580" y="234849"/>
            <a:chExt cx="4068452" cy="2167150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2163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1091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Missie, visie en strategie</a:t>
              </a:r>
            </a:p>
            <a:p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missie: hoofddoel van de organisatie, omschrijft de reden en de waarden van het bedrijf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visie: wat het bedrijf wil bereiken en hoe het bekend wil staan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strategie: plan voor de lange termijn waardoor de missie en visie werkelijkheid worden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3" y="3134602"/>
            <a:ext cx="4080808" cy="657902"/>
            <a:chOff x="4788024" y="2708920"/>
            <a:chExt cx="4083859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62629" y="2836004"/>
              <a:ext cx="40092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In welke winkel was jij voor het laatst? Wat is de missie, visie en strategie van deze winkel?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F5AC7028-F106-4FBD-88EA-7386E0E67360}"/>
              </a:ext>
            </a:extLst>
          </p:cNvPr>
          <p:cNvGrpSpPr/>
          <p:nvPr/>
        </p:nvGrpSpPr>
        <p:grpSpPr>
          <a:xfrm>
            <a:off x="4788023" y="3956781"/>
            <a:ext cx="4068453" cy="2448273"/>
            <a:chOff x="4788023" y="3956781"/>
            <a:chExt cx="4068453" cy="2448273"/>
          </a:xfrm>
        </p:grpSpPr>
        <p:grpSp>
          <p:nvGrpSpPr>
            <p:cNvPr id="3" name="Groep 2"/>
            <p:cNvGrpSpPr/>
            <p:nvPr/>
          </p:nvGrpSpPr>
          <p:grpSpPr>
            <a:xfrm>
              <a:off x="4788023" y="3956781"/>
              <a:ext cx="4068453" cy="2448273"/>
              <a:chOff x="4788024" y="3573015"/>
              <a:chExt cx="4068453" cy="2448273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573015"/>
                <a:ext cx="4068453" cy="2448273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5985786" y="3645413"/>
                <a:ext cx="1600007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voorbeeld</a:t>
                </a:r>
              </a:p>
            </p:txBody>
          </p:sp>
        </p:grpSp>
        <p:pic>
          <p:nvPicPr>
            <p:cNvPr id="11" name="Picture 10">
              <a:hlinkClick r:id="rId4"/>
              <a:extLst>
                <a:ext uri="{FF2B5EF4-FFF2-40B4-BE49-F238E27FC236}">
                  <a16:creationId xmlns:a16="http://schemas.microsoft.com/office/drawing/2014/main" id="{2AD2E37F-F05E-4747-9B72-B7DD7AD1E3E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076056" y="4367874"/>
              <a:ext cx="3419467" cy="191708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7609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13878C0-24F0-40CD-A947-3CE4C15D937B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alphaModFix amt="8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>
            <a:off x="-612576" y="-29341"/>
            <a:ext cx="10325165" cy="6887341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3" y="157466"/>
            <a:ext cx="4160667" cy="3239787"/>
            <a:chOff x="-648580" y="234849"/>
            <a:chExt cx="4068452" cy="2030777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030777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1852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Doelstellingen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De strategie wordt vertaald naar: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organisatiedoelstellingen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afdelings- of projectdoelstellingen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persoonlijke doelstellingen (medewerkers).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nl-NL" sz="1200">
                  <a:latin typeface="Arial" panose="020B0604020202020204" pitchFamily="34" charset="0"/>
                  <a:cs typeface="Arial" panose="020B0604020202020204" pitchFamily="34" charset="0"/>
                </a:rPr>
                <a:t>SMART formuleren:</a:t>
              </a: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Specifiek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Meetbaar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Acceptabel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Realistisch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Tijdsgebonden</a:t>
              </a: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17" y="3530740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5017312" y="2807038"/>
              <a:ext cx="361291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Wat is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doel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dat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jij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jezelf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hebt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gesteld</a:t>
              </a:r>
              <a:r>
                <a:rPr lang="nl-NL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? Is dit doel SMART?</a:t>
              </a: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3" name="Groep 2">
            <a:extLst>
              <a:ext uri="{FF2B5EF4-FFF2-40B4-BE49-F238E27FC236}">
                <a16:creationId xmlns:a16="http://schemas.microsoft.com/office/drawing/2014/main" id="{00DBC3F8-75E3-48AB-AC66-1AC180185B5A}"/>
              </a:ext>
            </a:extLst>
          </p:cNvPr>
          <p:cNvGrpSpPr/>
          <p:nvPr/>
        </p:nvGrpSpPr>
        <p:grpSpPr>
          <a:xfrm>
            <a:off x="4788014" y="4302814"/>
            <a:ext cx="4068453" cy="2305254"/>
            <a:chOff x="4788014" y="4322128"/>
            <a:chExt cx="4068453" cy="2305254"/>
          </a:xfrm>
        </p:grpSpPr>
        <p:grpSp>
          <p:nvGrpSpPr>
            <p:cNvPr id="2" name="Groep 1"/>
            <p:cNvGrpSpPr/>
            <p:nvPr/>
          </p:nvGrpSpPr>
          <p:grpSpPr>
            <a:xfrm>
              <a:off x="4788014" y="4322128"/>
              <a:ext cx="4068453" cy="2305254"/>
              <a:chOff x="4788024" y="3716034"/>
              <a:chExt cx="4068453" cy="2305254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716034"/>
                <a:ext cx="4068453" cy="2305254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5436106" y="3786447"/>
                <a:ext cx="2366178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Hoe stel je een SMART-doel?</a:t>
                </a:r>
              </a:p>
            </p:txBody>
          </p:sp>
        </p:grpSp>
        <p:pic>
          <p:nvPicPr>
            <p:cNvPr id="4" name="Picture 3">
              <a:hlinkClick r:id="rId4"/>
              <a:extLst>
                <a:ext uri="{FF2B5EF4-FFF2-40B4-BE49-F238E27FC236}">
                  <a16:creationId xmlns:a16="http://schemas.microsoft.com/office/drawing/2014/main" id="{08F17F8B-166A-4D19-B122-5799CDF98B1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75848" y="4743332"/>
              <a:ext cx="3321748" cy="1757577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910689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indoor, person&#10;&#10;Description automatically generated">
            <a:extLst>
              <a:ext uri="{FF2B5EF4-FFF2-40B4-BE49-F238E27FC236}">
                <a16:creationId xmlns:a16="http://schemas.microsoft.com/office/drawing/2014/main" id="{0344A43E-0D57-4B40-8316-DD4C7B0C147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202659" y="-357331"/>
            <a:ext cx="11346659" cy="7572661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831474" y="157464"/>
            <a:ext cx="4133014" cy="4324146"/>
            <a:chOff x="-605130" y="234848"/>
            <a:chExt cx="4133014" cy="3262205"/>
          </a:xfrm>
        </p:grpSpPr>
        <p:sp>
          <p:nvSpPr>
            <p:cNvPr id="6" name="Afgeronde rechthoek 5"/>
            <p:cNvSpPr/>
            <p:nvPr/>
          </p:nvSpPr>
          <p:spPr>
            <a:xfrm>
              <a:off x="-605130" y="234848"/>
              <a:ext cx="4133014" cy="239914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32042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Beleid</a:t>
              </a: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beleidsplan: beleid en wat er nodig is om doelen te bereiken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doelen: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problemen op te lossen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problemen te verkleinen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problemen te voorkomen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opgesteld door beleidsadviseurs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4 stappen: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beleid voorbereiden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beleid schrijven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beleid uitvoeren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beleid evalueren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831474" y="3515768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850264" y="2797435"/>
              <a:ext cx="40092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Wat is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er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belangrijk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bij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het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opstellen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van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een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beleidsplan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BFDF9805-855D-486A-A4A6-26A3DB56BC55}"/>
              </a:ext>
            </a:extLst>
          </p:cNvPr>
          <p:cNvGrpSpPr/>
          <p:nvPr/>
        </p:nvGrpSpPr>
        <p:grpSpPr>
          <a:xfrm>
            <a:off x="4831473" y="4351842"/>
            <a:ext cx="4068453" cy="2257865"/>
            <a:chOff x="4831473" y="4351842"/>
            <a:chExt cx="4068453" cy="2257865"/>
          </a:xfrm>
        </p:grpSpPr>
        <p:grpSp>
          <p:nvGrpSpPr>
            <p:cNvPr id="2" name="Groep 1"/>
            <p:cNvGrpSpPr/>
            <p:nvPr/>
          </p:nvGrpSpPr>
          <p:grpSpPr>
            <a:xfrm>
              <a:off x="4831473" y="4351842"/>
              <a:ext cx="4068453" cy="2257865"/>
              <a:chOff x="4788024" y="3763423"/>
              <a:chExt cx="4068453" cy="2257865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763423"/>
                <a:ext cx="4068453" cy="2257865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5968711" y="3805339"/>
                <a:ext cx="1574089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200" dirty="0">
                    <a:latin typeface="Arial" panose="020B0604020202020204" pitchFamily="34" charset="0"/>
                    <a:cs typeface="Arial" panose="020B0604020202020204" pitchFamily="34" charset="0"/>
                  </a:rPr>
                  <a:t>beleid maken</a:t>
                </a:r>
              </a:p>
            </p:txBody>
          </p:sp>
        </p:grpSp>
        <p:pic>
          <p:nvPicPr>
            <p:cNvPr id="3" name="Picture 2">
              <a:hlinkClick r:id="rId5"/>
              <a:extLst>
                <a:ext uri="{FF2B5EF4-FFF2-40B4-BE49-F238E27FC236}">
                  <a16:creationId xmlns:a16="http://schemas.microsoft.com/office/drawing/2014/main" id="{31222F8C-085D-4392-B752-31DA68AAD63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60910" y="4655005"/>
              <a:ext cx="3409578" cy="19128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90225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group of people sitting at a table&#10;&#10;Description automatically generated">
            <a:extLst>
              <a:ext uri="{FF2B5EF4-FFF2-40B4-BE49-F238E27FC236}">
                <a16:creationId xmlns:a16="http://schemas.microsoft.com/office/drawing/2014/main" id="{80D1D1AB-06A4-47AC-B6FB-40D5BB82630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684665" y="0"/>
            <a:ext cx="10853580" cy="7245424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397359"/>
            <a:chOff x="-648580" y="234849"/>
            <a:chExt cx="4068452" cy="2118163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11816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17174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Management</a:t>
              </a:r>
            </a:p>
            <a:p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Management is het proces van het plannen, organiseren en sturen om gestelde doelen te behalen.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niveaus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topmanagement: maken van beleid voor lange termijn en organisatiedoelstellingen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middenmanagement: richt organisatie zo in dat de doelen van het topmanagement kunnen worden gehaald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200" dirty="0">
                  <a:latin typeface="Arial" panose="020B0604020202020204" pitchFamily="34" charset="0"/>
                  <a:cs typeface="Arial" panose="020B0604020202020204" pitchFamily="34" charset="0"/>
                </a:rPr>
                <a:t>operationeel management: managers die uitvoerend personeel aansturen</a:t>
              </a: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3" y="3716709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37232" y="2845143"/>
              <a:ext cx="34687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Op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welk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managementniveau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wil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jij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graag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werken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7BFF5629-C906-4279-A649-8F6B3E9E8DC6}"/>
              </a:ext>
            </a:extLst>
          </p:cNvPr>
          <p:cNvGrpSpPr/>
          <p:nvPr/>
        </p:nvGrpSpPr>
        <p:grpSpPr>
          <a:xfrm>
            <a:off x="4788023" y="4478433"/>
            <a:ext cx="4068453" cy="2286294"/>
            <a:chOff x="4788023" y="4478433"/>
            <a:chExt cx="4068453" cy="2286294"/>
          </a:xfrm>
        </p:grpSpPr>
        <p:sp>
          <p:nvSpPr>
            <p:cNvPr id="13" name="Afgeronde rechthoek 12"/>
            <p:cNvSpPr/>
            <p:nvPr/>
          </p:nvSpPr>
          <p:spPr>
            <a:xfrm>
              <a:off x="4788023" y="4478433"/>
              <a:ext cx="4068453" cy="2286294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pic>
          <p:nvPicPr>
            <p:cNvPr id="2" name="Picture 1">
              <a:hlinkClick r:id="rId4"/>
              <a:extLst>
                <a:ext uri="{FF2B5EF4-FFF2-40B4-BE49-F238E27FC236}">
                  <a16:creationId xmlns:a16="http://schemas.microsoft.com/office/drawing/2014/main" id="{DCC32DC4-B483-4C77-B13B-F3BF077B064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132052" y="4887146"/>
              <a:ext cx="3380392" cy="17939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7817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group of people sitting at a table&#10;&#10;Description automatically generated">
            <a:extLst>
              <a:ext uri="{FF2B5EF4-FFF2-40B4-BE49-F238E27FC236}">
                <a16:creationId xmlns:a16="http://schemas.microsoft.com/office/drawing/2014/main" id="{80D1D1AB-06A4-47AC-B6FB-40D5BB82630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684665" y="0"/>
            <a:ext cx="10853580" cy="7245424"/>
          </a:xfrm>
          <a:prstGeom prst="rect">
            <a:avLst/>
          </a:prstGeom>
        </p:spPr>
      </p:pic>
      <p:grpSp>
        <p:nvGrpSpPr>
          <p:cNvPr id="5" name="Groep 6"/>
          <p:cNvGrpSpPr/>
          <p:nvPr/>
        </p:nvGrpSpPr>
        <p:grpSpPr>
          <a:xfrm>
            <a:off x="4788024" y="157466"/>
            <a:ext cx="4068452" cy="3397359"/>
            <a:chOff x="-648580" y="234849"/>
            <a:chExt cx="4068452" cy="2118163"/>
          </a:xfrm>
        </p:grpSpPr>
        <p:sp>
          <p:nvSpPr>
            <p:cNvPr id="6" name="Afgeronde rechthoek 5"/>
            <p:cNvSpPr/>
            <p:nvPr/>
          </p:nvSpPr>
          <p:spPr>
            <a:xfrm>
              <a:off x="-648580" y="234849"/>
              <a:ext cx="4068452" cy="2118163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" name="Tekstvak 6"/>
            <p:cNvSpPr txBox="1"/>
            <p:nvPr/>
          </p:nvSpPr>
          <p:spPr>
            <a:xfrm>
              <a:off x="-499484" y="292809"/>
              <a:ext cx="3857164" cy="20244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Management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beslissingen nemen als deel van managementproces</a:t>
              </a:r>
            </a:p>
            <a:p>
              <a:pPr marL="685800" lvl="1" indent="-228600">
                <a:buAutoNum type="arabicPeriod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probleem of vraag bepalen</a:t>
              </a:r>
            </a:p>
            <a:p>
              <a:pPr marL="685800" lvl="1" indent="-228600">
                <a:buAutoNum type="arabicPeriod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oplossingen zoeken</a:t>
              </a:r>
            </a:p>
            <a:p>
              <a:pPr marL="685800" lvl="1" indent="-228600">
                <a:buAutoNum type="arabicPeriod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besluit nemen</a:t>
              </a:r>
            </a:p>
            <a:p>
              <a:pPr marL="685800" lvl="1" indent="-228600">
                <a:buAutoNum type="arabicPeriod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implementeren</a:t>
              </a:r>
            </a:p>
            <a:p>
              <a:pPr marL="685800" lvl="1" indent="-228600">
                <a:buAutoNum type="arabicPeriod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evalueren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communicatie is belangrijk!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Wet van Maier</a:t>
              </a:r>
            </a:p>
            <a:p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E= K x A (Effect = Kwaliteit x Acceptatie)</a:t>
              </a:r>
            </a:p>
            <a:p>
              <a:endParaRPr lang="nl-NL" sz="11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PDCA-cyclus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plannen (Plan)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uitvoeren (Do)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controleren (Check)</a:t>
              </a:r>
            </a:p>
            <a:p>
              <a:pPr marL="628650" lvl="1" indent="-171450">
                <a:buFont typeface="Arial" panose="020B0604020202020204" pitchFamily="34" charset="0"/>
                <a:buChar char="•"/>
              </a:pPr>
              <a:r>
                <a:rPr lang="nl-NL" sz="1100" dirty="0">
                  <a:latin typeface="Arial" panose="020B0604020202020204" pitchFamily="34" charset="0"/>
                  <a:cs typeface="Arial" panose="020B0604020202020204" pitchFamily="34" charset="0"/>
                </a:rPr>
                <a:t>bijsturen/bijstellen (Act)</a:t>
              </a:r>
            </a:p>
          </p:txBody>
        </p:sp>
      </p:grpSp>
      <p:grpSp>
        <p:nvGrpSpPr>
          <p:cNvPr id="8" name="Groep 17"/>
          <p:cNvGrpSpPr/>
          <p:nvPr/>
        </p:nvGrpSpPr>
        <p:grpSpPr>
          <a:xfrm>
            <a:off x="4788023" y="3716709"/>
            <a:ext cx="4068453" cy="657902"/>
            <a:chOff x="4788024" y="2708920"/>
            <a:chExt cx="4071495" cy="657902"/>
          </a:xfrm>
        </p:grpSpPr>
        <p:sp>
          <p:nvSpPr>
            <p:cNvPr id="9" name="Afgeronde rechthoek 8"/>
            <p:cNvSpPr/>
            <p:nvPr/>
          </p:nvSpPr>
          <p:spPr>
            <a:xfrm>
              <a:off x="4788024" y="2708920"/>
              <a:ext cx="4071495" cy="657902"/>
            </a:xfrm>
            <a:prstGeom prst="roundRect">
              <a:avLst>
                <a:gd name="adj" fmla="val 3810"/>
              </a:avLst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 dirty="0"/>
            </a:p>
          </p:txBody>
        </p:sp>
        <p:sp>
          <p:nvSpPr>
            <p:cNvPr id="10" name="Tekstvak 9"/>
            <p:cNvSpPr txBox="1"/>
            <p:nvPr/>
          </p:nvSpPr>
          <p:spPr>
            <a:xfrm>
              <a:off x="4937232" y="2714705"/>
              <a:ext cx="346879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Bij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welke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fase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van de PDCA-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cyclus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hoort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het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onderzoeken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of de taken voor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alle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medewerkers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duidelijk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GB" sz="120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zijn</a:t>
              </a:r>
              <a:r>
                <a:rPr lang="en-GB" sz="1200" i="1" dirty="0"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  <a:endParaRPr lang="nl-NL" sz="1200" i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8" name="Afbeelding 1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321CDA14-9671-4EAC-BBBF-72CB9F9CD24E}"/>
              </a:ext>
            </a:extLst>
          </p:cNvPr>
          <p:cNvGrpSpPr/>
          <p:nvPr/>
        </p:nvGrpSpPr>
        <p:grpSpPr>
          <a:xfrm>
            <a:off x="4788023" y="4478433"/>
            <a:ext cx="4068453" cy="2286294"/>
            <a:chOff x="4788023" y="4478433"/>
            <a:chExt cx="4068453" cy="2286294"/>
          </a:xfrm>
        </p:grpSpPr>
        <p:grpSp>
          <p:nvGrpSpPr>
            <p:cNvPr id="3" name="Groep 2"/>
            <p:cNvGrpSpPr/>
            <p:nvPr/>
          </p:nvGrpSpPr>
          <p:grpSpPr>
            <a:xfrm>
              <a:off x="4788023" y="4478433"/>
              <a:ext cx="4068453" cy="2286294"/>
              <a:chOff x="4788024" y="3734994"/>
              <a:chExt cx="4068453" cy="2286294"/>
            </a:xfrm>
          </p:grpSpPr>
          <p:sp>
            <p:nvSpPr>
              <p:cNvPr id="13" name="Afgeronde rechthoek 12"/>
              <p:cNvSpPr/>
              <p:nvPr/>
            </p:nvSpPr>
            <p:spPr>
              <a:xfrm>
                <a:off x="4788024" y="3734994"/>
                <a:ext cx="4068453" cy="2286294"/>
              </a:xfrm>
              <a:prstGeom prst="roundRect">
                <a:avLst>
                  <a:gd name="adj" fmla="val 3810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14" name="Tekstvak 13">
                <a:extLst>
                  <a:ext uri="{FF2B5EF4-FFF2-40B4-BE49-F238E27FC236}">
                    <a16:creationId xmlns:a16="http://schemas.microsoft.com/office/drawing/2014/main" id="{6FBEBE03-CF57-4AA8-93B8-EE324CC94446}"/>
                  </a:ext>
                </a:extLst>
              </p:cNvPr>
              <p:cNvSpPr txBox="1"/>
              <p:nvPr/>
            </p:nvSpPr>
            <p:spPr>
              <a:xfrm>
                <a:off x="6156177" y="3816412"/>
                <a:ext cx="1584175" cy="27699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PDCA-cyclus</a:t>
                </a:r>
                <a:endParaRPr lang="nl-NL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11" name="Picture 10">
              <a:hlinkClick r:id="rId4"/>
              <a:extLst>
                <a:ext uri="{FF2B5EF4-FFF2-40B4-BE49-F238E27FC236}">
                  <a16:creationId xmlns:a16="http://schemas.microsoft.com/office/drawing/2014/main" id="{C1BEB3AA-9032-4622-B824-B194B26DF85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299782" y="4928452"/>
              <a:ext cx="3131840" cy="1751823"/>
            </a:xfrm>
            <a:prstGeom prst="rect">
              <a:avLst/>
            </a:prstGeom>
            <a:ln>
              <a:solidFill>
                <a:schemeClr val="bg1">
                  <a:lumMod val="85000"/>
                </a:schemeClr>
              </a:solidFill>
            </a:ln>
          </p:spPr>
        </p:pic>
      </p:grpSp>
    </p:spTree>
    <p:extLst>
      <p:ext uri="{BB962C8B-B14F-4D97-AF65-F5344CB8AC3E}">
        <p14:creationId xmlns:p14="http://schemas.microsoft.com/office/powerpoint/2010/main" val="2677614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person, woman, indoor&#10;&#10;Description automatically generated">
            <a:extLst>
              <a:ext uri="{FF2B5EF4-FFF2-40B4-BE49-F238E27FC236}">
                <a16:creationId xmlns:a16="http://schemas.microsoft.com/office/drawing/2014/main" id="{FD4BCF77-E7F4-4F82-9D89-1B030FB99FB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196752" y="-36761"/>
            <a:ext cx="11357531" cy="6894761"/>
          </a:xfrm>
          <a:prstGeom prst="rect">
            <a:avLst/>
          </a:prstGeom>
        </p:spPr>
      </p:pic>
      <p:grpSp>
        <p:nvGrpSpPr>
          <p:cNvPr id="7" name="Groep 6"/>
          <p:cNvGrpSpPr/>
          <p:nvPr/>
        </p:nvGrpSpPr>
        <p:grpSpPr>
          <a:xfrm>
            <a:off x="5508104" y="140307"/>
            <a:ext cx="3384376" cy="1728192"/>
            <a:chOff x="35496" y="260648"/>
            <a:chExt cx="3384376" cy="1728192"/>
          </a:xfrm>
        </p:grpSpPr>
        <p:sp>
          <p:nvSpPr>
            <p:cNvPr id="5" name="Afgeronde rechthoek 4"/>
            <p:cNvSpPr/>
            <p:nvPr/>
          </p:nvSpPr>
          <p:spPr>
            <a:xfrm>
              <a:off x="35496" y="260648"/>
              <a:ext cx="3384376" cy="1728192"/>
            </a:xfrm>
            <a:prstGeom prst="roundRect">
              <a:avLst>
                <a:gd name="adj" fmla="val 3810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179512" y="476672"/>
              <a:ext cx="302433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dirty="0">
                  <a:latin typeface="Arial" panose="020B0604020202020204" pitchFamily="34" charset="0"/>
                  <a:cs typeface="Arial" panose="020B0604020202020204" pitchFamily="34" charset="0"/>
                </a:rPr>
                <a:t>Einde van dit hoofdstuk</a:t>
              </a: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79513" y="5805264"/>
            <a:ext cx="780308" cy="940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488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4" ma:contentTypeDescription="Een nieuw document maken." ma:contentTypeScope="" ma:versionID="df26e2361f59d12fcab5caeb108a0da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2ec27913bf823355671e7e45cf2fbb5d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5C9832F-24E8-4CB7-91A6-1FD97DB7D5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18626E-5031-4A79-91F8-EF2AC73459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1c85b-b197-48cd-8bb1-fe9e9ee0096b"/>
    <ds:schemaRef ds:uri="414a8a67-acf6-4b09-bb49-f84330b442d7"/>
    <ds:schemaRef ds:uri="5ad07612-1080-49cf-8fb2-28e7c3022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3403</TotalTime>
  <Words>352</Words>
  <Application>Microsoft Office PowerPoint</Application>
  <PresentationFormat>Diavoorstelling (4:3)</PresentationFormat>
  <Paragraphs>87</Paragraphs>
  <Slides>7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Calibri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Conny Spijker</dc:creator>
  <cp:lastModifiedBy>Bertus Boer</cp:lastModifiedBy>
  <cp:revision>308</cp:revision>
  <cp:lastPrinted>2018-07-20T06:43:01Z</cp:lastPrinted>
  <dcterms:created xsi:type="dcterms:W3CDTF">2018-03-09T07:58:17Z</dcterms:created>
  <dcterms:modified xsi:type="dcterms:W3CDTF">2023-02-04T08:18:24Z</dcterms:modified>
</cp:coreProperties>
</file>